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28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Heart Disease Prediction Using Logistic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the likelihood of heart disease using clinical parameters.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Rishi Kedia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Institution: Techno India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2465"/>
            <a:ext cx="681585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Work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884402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93790" y="2503765"/>
            <a:ext cx="351532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developed Logistic Regression model effectively predicts heart disease based on clinical parameters.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3958352"/>
            <a:ext cx="351532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predictive capability supports early clinical intervention, enabling proactive patient management.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842510" y="1884402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4842510" y="2503765"/>
            <a:ext cx="351532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advanced machine learning algorithms (e.g., Random Forest, XGBoost) for potential performance enhancements.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842510" y="4303157"/>
            <a:ext cx="351532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an intuitive dashboard for clinicians to easily input patient data and visualize predictions.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42510" y="5757743"/>
            <a:ext cx="351532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wearable devices for real-time data collection and continuous risk assessment, fostering preventative care.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17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Heart Disease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9441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314944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3406735"/>
            <a:ext cx="5593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Coronary Artery Disease (CAD)?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897154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 involves the narrowing of blood vessels that supply the heart, leading to reduced blood flow.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5107067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5364361"/>
            <a:ext cx="4031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Early Prediction Matters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42524" y="5854779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Timely identification of CAD risk allows for crucial early interventions, improving patient outcomes and quality of life.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657" y="389453"/>
            <a:ext cx="4158853" cy="420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Symptoms &amp; Risk Factors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95657" y="1146215"/>
            <a:ext cx="2018347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Symptoms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95657" y="1532930"/>
            <a:ext cx="665547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Chest pain (Angina)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95657" y="1795224"/>
            <a:ext cx="665547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Breathlessness (Dyspnea)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95657" y="2057519"/>
            <a:ext cx="665547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Persistent fatigue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95657" y="2319814"/>
            <a:ext cx="665547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Heart palpitations</a:t>
            </a:r>
            <a:endParaRPr lang="en-US" sz="10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3" y="2689740"/>
            <a:ext cx="5533668" cy="553366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6888" y="1146215"/>
            <a:ext cx="2030373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Risk Factors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86888" y="1532930"/>
            <a:ext cx="665547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&amp; Sex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86888" y="1795224"/>
            <a:ext cx="665547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Cholesterol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486888" y="2057519"/>
            <a:ext cx="665547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Blood Pressure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6888" y="2319814"/>
            <a:ext cx="665547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Smoking history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486888" y="2582108"/>
            <a:ext cx="665547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Obesity &amp; lifestyle</a:t>
            </a:r>
            <a:endParaRPr lang="en-US" sz="10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14" y="2894468"/>
            <a:ext cx="5211307" cy="5211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2B158F-D792-8E60-9665-872D1AE47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9221" y="7362721"/>
            <a:ext cx="1227354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689491"/>
            <a:ext cx="6227445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Overview: UCI Heart Disease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41045" y="1325880"/>
            <a:ext cx="7661910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was developed using the UCI Heart Disease dataset, a publicly available resource for cardiac research.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741045" y="1700808"/>
            <a:ext cx="7661910" cy="3772495"/>
          </a:xfrm>
          <a:prstGeom prst="roundRect">
            <a:avLst>
              <a:gd name="adj" fmla="val 15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86182" y="1845945"/>
            <a:ext cx="412790" cy="412790"/>
          </a:xfrm>
          <a:prstGeom prst="roundRect">
            <a:avLst>
              <a:gd name="adj" fmla="val 22149484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649" y="1959412"/>
            <a:ext cx="185738" cy="1857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6182" y="2396252"/>
            <a:ext cx="172021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 Utilized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86182" y="2693789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Sex, Chest Pain (CP)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886182" y="2962037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Resting Blood Pressure (Trestbps)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86182" y="3230285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Cholesterol (Chol), Fasting Blood Sugar (FBS)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886182" y="3498533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Resting Electrocardiographic Results (RestECG)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86182" y="3766780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Heart Rate Achieved (Thalach)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886182" y="4035028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Exercise Induced Angina (Exang)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86182" y="4303276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 Depression Induced by Exercise (Oldpeak)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886182" y="4571524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Slope of the Peak Exercise ST Segment (Slope)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886182" y="4839772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Major Vessels Colored by Fluoroscopy (CA)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886182" y="5108019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Thalassemia (Thal)</a:t>
            </a:r>
            <a:endParaRPr lang="en-US" sz="1050" dirty="0"/>
          </a:p>
        </p:txBody>
      </p:sp>
      <p:sp>
        <p:nvSpPr>
          <p:cNvPr id="19" name="Shape 15"/>
          <p:cNvSpPr/>
          <p:nvPr/>
        </p:nvSpPr>
        <p:spPr>
          <a:xfrm>
            <a:off x="741045" y="5610820"/>
            <a:ext cx="7661910" cy="1929170"/>
          </a:xfrm>
          <a:prstGeom prst="roundRect">
            <a:avLst>
              <a:gd name="adj" fmla="val 29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886182" y="5755958"/>
            <a:ext cx="412790" cy="412790"/>
          </a:xfrm>
          <a:prstGeom prst="roundRect">
            <a:avLst>
              <a:gd name="adj" fmla="val 22149484"/>
            </a:avLst>
          </a:prstGeom>
          <a:solidFill>
            <a:srgbClr val="4950BC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649" y="5869424"/>
            <a:ext cx="185738" cy="18573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86182" y="6306264"/>
            <a:ext cx="172021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Variable</a:t>
            </a:r>
            <a:endParaRPr lang="en-US" sz="1350" dirty="0"/>
          </a:p>
        </p:txBody>
      </p:sp>
      <p:sp>
        <p:nvSpPr>
          <p:cNvPr id="23" name="Text 18"/>
          <p:cNvSpPr/>
          <p:nvPr/>
        </p:nvSpPr>
        <p:spPr>
          <a:xfrm>
            <a:off x="886182" y="6603802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Disease Presence: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886182" y="6906458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= No Heart Disease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886182" y="7174706"/>
            <a:ext cx="737163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= Presence of Heart Disease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621387"/>
            <a:ext cx="5423416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 Pipeline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77332" y="1352907"/>
            <a:ext cx="756213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preprocessing ensures data quality and model performance.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277332" y="1783913"/>
            <a:ext cx="158115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277332" y="2029778"/>
            <a:ext cx="756213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277332" y="2154555"/>
            <a:ext cx="226433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Value Handling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77332" y="2496622"/>
            <a:ext cx="756213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Imputation strategies were applied to address any missing data points, preventing bias and preserving data integrity.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277332" y="3279577"/>
            <a:ext cx="158115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6277332" y="3525441"/>
            <a:ext cx="756213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277332" y="3650218"/>
            <a:ext cx="2070259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Categorical Encoding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277332" y="3992285"/>
            <a:ext cx="756213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Categorical features were transformed into numerical representations suitable for machine learning algorithms, primarily using one-hot encoding.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277332" y="4775240"/>
            <a:ext cx="158115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6277332" y="5021104"/>
            <a:ext cx="756213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277332" y="5145881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Scaling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277332" y="5487948"/>
            <a:ext cx="756213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Numerical features were scaled (e.g., Standardization) to normalize their ranges, which is crucial for algorithms like Logistic Regression.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277332" y="6270903"/>
            <a:ext cx="158115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6277332" y="6516767"/>
            <a:ext cx="756213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6277332" y="6641544"/>
            <a:ext cx="2243257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Train-Test Split (70/30)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277332" y="6983611"/>
            <a:ext cx="756213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was partitioned into training (70%) and testing (30%) sets to evaluate the model's generalization capabilities on unseen data.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25D373-9F08-3893-593F-BF330B1B0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990" y="7547015"/>
            <a:ext cx="2264331" cy="5589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782"/>
            <a:ext cx="962596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Workflow: From Data to Prediction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6762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482" y="190952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Load Dataset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50482" y="2326362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ingestion of the structured heart disease data.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3573"/>
            <a:ext cx="963930" cy="11568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482" y="306633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Preprocess Data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50482" y="3483173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Cleaning, transforming, and scaling of features.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482" y="4223147"/>
            <a:ext cx="32424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Train Logistic Regression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50482" y="4639985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learns patterns from the preprocessed training data.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482" y="53799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Predict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50482" y="5796796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the trained model to forecast outcomes on new data.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0482" y="65367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5. Evaluate Model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50482" y="6953607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Assessing performance using various metrics.</a:t>
            </a:r>
            <a:endParaRPr lang="en-US" sz="15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E4517C-0957-E4FC-EFD9-B62455D8BC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0080" y="7486546"/>
            <a:ext cx="3010320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981" y="329208"/>
            <a:ext cx="4071223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Performance Metrics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8981" y="942737"/>
            <a:ext cx="13792438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evaluation confirms the model's predictive power.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8981" y="1328737"/>
            <a:ext cx="333577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0.88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1338501" y="1873329"/>
            <a:ext cx="1496616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Accuracy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418981" y="2132171"/>
            <a:ext cx="3335774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proportion of correct predictions.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3904417" y="1328737"/>
            <a:ext cx="333589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0.89</a:t>
            </a:r>
            <a:endParaRPr lang="en-US" sz="3100" dirty="0"/>
          </a:p>
        </p:txBody>
      </p:sp>
      <p:sp>
        <p:nvSpPr>
          <p:cNvPr id="8" name="Text 6"/>
          <p:cNvSpPr/>
          <p:nvPr/>
        </p:nvSpPr>
        <p:spPr>
          <a:xfrm>
            <a:off x="4824055" y="1873329"/>
            <a:ext cx="1496616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Precision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3904417" y="2132171"/>
            <a:ext cx="3335893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Ability of the model to identify only relevant data points.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7389971" y="1328737"/>
            <a:ext cx="333589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0.88</a:t>
            </a:r>
            <a:endParaRPr lang="en-US" sz="3100" dirty="0"/>
          </a:p>
        </p:txBody>
      </p:sp>
      <p:sp>
        <p:nvSpPr>
          <p:cNvPr id="11" name="Text 9"/>
          <p:cNvSpPr/>
          <p:nvPr/>
        </p:nvSpPr>
        <p:spPr>
          <a:xfrm>
            <a:off x="8309610" y="1873329"/>
            <a:ext cx="1496616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Recall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7389971" y="2132171"/>
            <a:ext cx="3335893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Ability of the model to find all relevant cases.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10875526" y="1328737"/>
            <a:ext cx="333589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0.87</a:t>
            </a:r>
            <a:endParaRPr lang="en-US" sz="3100" dirty="0"/>
          </a:p>
        </p:txBody>
      </p:sp>
      <p:sp>
        <p:nvSpPr>
          <p:cNvPr id="14" name="Text 12"/>
          <p:cNvSpPr/>
          <p:nvPr/>
        </p:nvSpPr>
        <p:spPr>
          <a:xfrm>
            <a:off x="11795165" y="1873329"/>
            <a:ext cx="1496616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F1 Score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10875526" y="2132171"/>
            <a:ext cx="3335893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 mean of precision and recall, balancing both.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418981" y="2578060"/>
            <a:ext cx="1795939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Confusion Matrix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418981" y="2937153"/>
            <a:ext cx="6750248" cy="716042"/>
          </a:xfrm>
          <a:prstGeom prst="roundRect">
            <a:avLst>
              <a:gd name="adj" fmla="val 70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26601" y="2944773"/>
            <a:ext cx="6735008" cy="3504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46378" y="3024188"/>
            <a:ext cx="1777365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 Negative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2570678" y="3024188"/>
            <a:ext cx="2110264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Negative (TN)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4927878" y="3024188"/>
            <a:ext cx="2114074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False Positive (FP)</a:t>
            </a:r>
            <a:endParaRPr lang="en-US" sz="900" dirty="0"/>
          </a:p>
        </p:txBody>
      </p:sp>
      <p:sp>
        <p:nvSpPr>
          <p:cNvPr id="22" name="Shape 20"/>
          <p:cNvSpPr/>
          <p:nvPr/>
        </p:nvSpPr>
        <p:spPr>
          <a:xfrm>
            <a:off x="426601" y="3295174"/>
            <a:ext cx="6735008" cy="3504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46378" y="3374588"/>
            <a:ext cx="1777365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 Positive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2570678" y="3374588"/>
            <a:ext cx="2110264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False Negative (FN)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4927878" y="3374588"/>
            <a:ext cx="2114074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Positive (TP)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7468791" y="2578060"/>
            <a:ext cx="1795939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ROC Curve</a:t>
            </a:r>
            <a:endParaRPr lang="en-US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75C3DF2-8031-5241-8EB4-8F9F75C0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0" y="7769448"/>
            <a:ext cx="1666875" cy="438651"/>
          </a:xfrm>
          <a:prstGeom prst="rect">
            <a:avLst/>
          </a:prstGeom>
        </p:spPr>
      </p:pic>
      <p:pic>
        <p:nvPicPr>
          <p:cNvPr id="40" name="Picture 39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14C3971E-171B-00F2-037C-9E31E35F0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18" y="4049767"/>
            <a:ext cx="4680920" cy="3939006"/>
          </a:xfrm>
          <a:prstGeom prst="rect">
            <a:avLst/>
          </a:prstGeom>
        </p:spPr>
      </p:pic>
      <p:pic>
        <p:nvPicPr>
          <p:cNvPr id="42" name="Picture 41" descr="A graph with a line">
            <a:extLst>
              <a:ext uri="{FF2B5EF4-FFF2-40B4-BE49-F238E27FC236}">
                <a16:creationId xmlns:a16="http://schemas.microsoft.com/office/drawing/2014/main" id="{716BBA7D-5009-9960-AB62-0E3CE62B4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907" y="3974075"/>
            <a:ext cx="7085449" cy="3863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598289"/>
            <a:ext cx="6269593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Predicting for a New Patient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247805" y="1453396"/>
            <a:ext cx="7621191" cy="1406723"/>
          </a:xfrm>
          <a:prstGeom prst="roundRect">
            <a:avLst>
              <a:gd name="adj" fmla="val 552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5569" y="1661160"/>
            <a:ext cx="231147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Required Inputs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55569" y="2060853"/>
            <a:ext cx="7205663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requires the same 13 clinical features as the training data for accurate prediction.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247805" y="3045023"/>
            <a:ext cx="7621191" cy="1406723"/>
          </a:xfrm>
          <a:prstGeom prst="roundRect">
            <a:avLst>
              <a:gd name="adj" fmla="val 552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55569" y="3252787"/>
            <a:ext cx="2451854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 Patient Input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5569" y="3652480"/>
            <a:ext cx="7205663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hypothetical patient profile is fed into the trained model (e.g., Age: 55, Sex: Male, Chol: 240, etc.).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47805" y="4636651"/>
            <a:ext cx="7621191" cy="1406723"/>
          </a:xfrm>
          <a:prstGeom prst="roundRect">
            <a:avLst>
              <a:gd name="adj" fmla="val 552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5569" y="4844415"/>
            <a:ext cx="231147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Probability Output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55569" y="5244108"/>
            <a:ext cx="7205663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outputs a probability (e.g., 0.75) indicating the likelihood of heart disease.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247805" y="6228278"/>
            <a:ext cx="7621191" cy="1406723"/>
          </a:xfrm>
          <a:prstGeom prst="roundRect">
            <a:avLst>
              <a:gd name="adj" fmla="val 552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55569" y="6436043"/>
            <a:ext cx="235541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Prediction Threshold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55569" y="6835735"/>
            <a:ext cx="7205663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probability &gt; 0.5 (configurable threshold), the patient is predicted to have heart disease.</a:t>
            </a:r>
            <a:endParaRPr lang="en-US" sz="1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F60B41-25E4-1EAC-C756-D1D2574B4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925" y="7745847"/>
            <a:ext cx="1854994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50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3251240"/>
            <a:ext cx="6273284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Logistic Regression?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73073" y="4170521"/>
            <a:ext cx="1308425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is well-suited for binary classification tasks in clinical contexts due to its distinct advantages.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73073" y="4712256"/>
            <a:ext cx="4228862" cy="2751177"/>
          </a:xfrm>
          <a:prstGeom prst="roundRect">
            <a:avLst>
              <a:gd name="adj" fmla="val 173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9408" y="4918591"/>
            <a:ext cx="248507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Interpretability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79408" y="5348287"/>
            <a:ext cx="3816191" cy="190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coefficients of logistic regression models can be directly interpreted, offering clear insights into feature importance and their impact on disease probability. This transparency is crucial for clinical acceptance.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0650" y="4712256"/>
            <a:ext cx="4228981" cy="2751177"/>
          </a:xfrm>
          <a:prstGeom prst="roundRect">
            <a:avLst>
              <a:gd name="adj" fmla="val 173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6985" y="4918591"/>
            <a:ext cx="248507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Probability Output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5406985" y="5348287"/>
            <a:ext cx="3816310" cy="190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some other classifiers, Logistic Regression provides a probability score, not just a class label. This allows clinicians to assess the confidence of a prediction, aiding in nuanced decision-making and risk stratification.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9628346" y="4712256"/>
            <a:ext cx="4228862" cy="2751177"/>
          </a:xfrm>
          <a:prstGeom prst="roundRect">
            <a:avLst>
              <a:gd name="adj" fmla="val 173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34682" y="4918591"/>
            <a:ext cx="356282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Binary Classification Efficacy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834682" y="5348287"/>
            <a:ext cx="3816191" cy="190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heart disease prediction is a binary outcome (presence/absence), Logistic Regression is a natural fit. It efficiently models the relationship between clinical predictors and the dichotomous target variable.</a:t>
            </a:r>
            <a:endParaRPr lang="en-US" sz="15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91DD32-2AE7-4248-ACBB-8F75B2C3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098" y="7687033"/>
            <a:ext cx="2000460" cy="4937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825</Words>
  <Application>Microsoft Office PowerPoint</Application>
  <PresentationFormat>Custom</PresentationFormat>
  <Paragraphs>120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Rishi Kedia</dc:creator>
  <cp:lastModifiedBy>RISHI KEDIA</cp:lastModifiedBy>
  <cp:revision>4</cp:revision>
  <dcterms:created xsi:type="dcterms:W3CDTF">2025-11-16T17:13:51Z</dcterms:created>
  <dcterms:modified xsi:type="dcterms:W3CDTF">2025-11-16T18:01:54Z</dcterms:modified>
</cp:coreProperties>
</file>